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4" r:id="rId19"/>
    <p:sldId id="285" r:id="rId20"/>
    <p:sldId id="286" r:id="rId21"/>
    <p:sldId id="287" r:id="rId22"/>
  </p:sldIdLst>
  <p:sldSz cx="12192000" cy="6858000"/>
  <p:notesSz cx="6858000" cy="9144000"/>
  <p:defaultTextStyle>
    <a:defPPr rtl="0"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2" autoAdjust="0"/>
    <p:restoredTop sz="94598" autoAdjust="0"/>
  </p:normalViewPr>
  <p:slideViewPr>
    <p:cSldViewPr snapToGrid="0" showGuides="1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1A4F8C-E918-4AA2-B7D6-8BA3DF09F0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F2EAE0-7046-43A4-A1B0-62E783DBF3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5E78637-9866-472C-B827-FE74ABBD3EA1}" type="datetime1">
              <a:rPr lang="en-GB" smtClean="0"/>
              <a:t>19/11/2023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A7D107-515E-4AFF-A175-895B266E35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22CA95-5884-4688-8B0C-37914EB108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490F62-96B5-44BE-A8A5-3DEBC6A2B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20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BE3B7A-5542-440A-B7CD-5AB6A17E6EFE}" type="datetime1">
              <a:rPr lang="en-GB" noProof="0" smtClean="0"/>
              <a:t>19/11/2023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63359F2-43EF-4812-9DC0-98C0B1A40681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479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420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34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328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633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01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554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73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174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762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695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108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628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406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652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104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726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55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04088"/>
            <a:ext cx="10993549" cy="1499616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507450D-E801-41C1-9FD7-923530A06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11265408" cy="331012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2528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E7D0488-B202-4F7B-9F3C-5F354044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986411"/>
            <a:ext cx="3568661" cy="1872388"/>
          </a:xfrm>
        </p:spPr>
        <p:txBody>
          <a:bodyPr rtlCol="0" anchor="ctr"/>
          <a:lstStyle/>
          <a:p>
            <a:pPr algn="r" rtl="0"/>
            <a:r>
              <a:rPr lang="en-US" noProof="0">
                <a:solidFill>
                  <a:schemeClr val="tx2"/>
                </a:solidFill>
              </a:rPr>
              <a:t>Click to edit Master title style</a:t>
            </a:r>
            <a:endParaRPr lang="en-GB" noProof="0">
              <a:solidFill>
                <a:schemeClr val="tx2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972A87D-479C-4157-A7C5-33D8FC7B29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78EE581A-A98D-4A1B-B826-3C60801D66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52800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6AE88BE-E502-4D34-AAE9-6EE48F1ACE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7544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9FD0C6B3-E0D9-4177-8079-178D1B0F53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62288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3AD8A25-150B-42DF-B6CC-FB1E5225D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392" y="3956050"/>
            <a:ext cx="7225075" cy="190274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0699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0F9CA6-0CB1-4A9E-96E4-67800B107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826FB8-73AC-4F8B-BD9C-B5E87FC9C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F196A1-2430-4797-B656-A38302FA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AE5FA5-AF50-4B00-8E20-1B20A667A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3237575-909D-45C0-B594-0B7A40F04B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7344" y="0"/>
            <a:ext cx="7534656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82254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8439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67918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07898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5928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r>
              <a:rPr lang="en-GB" noProof="0"/>
              <a:t>Sample Footer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1650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3424138" cy="1500131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8249B4-F572-49E8-9B53-CB4E629EB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14788"/>
            <a:ext cx="3424138" cy="3975776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6C12940-675F-4BDC-8733-71FEBC2FDC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2815" y="640080"/>
            <a:ext cx="3703320" cy="575157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3AD391F-F462-4773-B9C7-B512F55F68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46720" y="640080"/>
            <a:ext cx="3703320" cy="575157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8897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0730"/>
            <a:ext cx="3475915" cy="1478341"/>
          </a:xfrm>
        </p:spPr>
        <p:txBody>
          <a:bodyPr rtlCol="0">
            <a:normAutofit/>
          </a:bodyPr>
          <a:lstStyle/>
          <a:p>
            <a:pPr rtl="0"/>
            <a:r>
              <a:rPr lang="en-US" noProof="0">
                <a:solidFill>
                  <a:schemeClr val="tx2"/>
                </a:solidFill>
              </a:rPr>
              <a:t>Click to edit Master title style</a:t>
            </a:r>
            <a:endParaRPr lang="en-GB" noProof="0">
              <a:solidFill>
                <a:schemeClr val="tx2"/>
              </a:solidFill>
            </a:endParaRPr>
          </a:p>
        </p:txBody>
      </p:sp>
      <p:sp>
        <p:nvSpPr>
          <p:cNvPr id="6" name="Content Placeholder 2" descr="Tag=AccentColor&#10;Flavor=Light&#10;Target=Bullets">
            <a:extLst>
              <a:ext uri="{FF2B5EF4-FFF2-40B4-BE49-F238E27FC236}">
                <a16:creationId xmlns:a16="http://schemas.microsoft.com/office/drawing/2014/main" id="{C768CCB8-0718-4D4E-8EE1-1D2875500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3475915" cy="3678303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C3A8825-378F-41FE-A716-644287762A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1800" y="630936"/>
            <a:ext cx="7504113" cy="352044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E6B2055-B099-48CF-84C8-2AF6D56186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2816" y="4234252"/>
            <a:ext cx="3703320" cy="213969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EED74C29-FF8A-4470-8221-FD11E7FB7D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46720" y="4233672"/>
            <a:ext cx="3703320" cy="213969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74943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322102"/>
            <a:ext cx="10993549" cy="1153609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D90A03-8871-46F6-B527-27A279CAF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75712"/>
            <a:ext cx="10993546" cy="590321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C0DC8A-3006-4A75-A9BA-FCA96D2C38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9580" y="603504"/>
            <a:ext cx="11292840" cy="355701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1850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31520"/>
            <a:ext cx="11029616" cy="987552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6688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9AD7E45-24A5-4020-858E-57CFA0955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C213B6D-04F4-4E9D-AD86-E50884CB4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2DB8B62-62C2-4723-85AF-F5D87B489A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5486400" cy="331012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1329640-D9D1-44D4-8E40-04E753A2B8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496" y="3081528"/>
            <a:ext cx="5486400" cy="331012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5785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5" name="SmartArt Placeholder 14">
            <a:extLst>
              <a:ext uri="{FF2B5EF4-FFF2-40B4-BE49-F238E27FC236}">
                <a16:creationId xmlns:a16="http://schemas.microsoft.com/office/drawing/2014/main" id="{1A07AFA2-B97F-4965-B3E3-0399F8696B92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576263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SmartArt graphic</a:t>
            </a:r>
            <a:endParaRPr lang="en-GB" noProof="0"/>
          </a:p>
        </p:txBody>
      </p:sp>
      <p:sp>
        <p:nvSpPr>
          <p:cNvPr id="16" name="SmartArt Placeholder 14">
            <a:extLst>
              <a:ext uri="{FF2B5EF4-FFF2-40B4-BE49-F238E27FC236}">
                <a16:creationId xmlns:a16="http://schemas.microsoft.com/office/drawing/2014/main" id="{FBD83F25-25EA-4FCB-9180-B7567885BE7A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3486759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SmartArt graphic</a:t>
            </a:r>
            <a:endParaRPr lang="en-GB" noProof="0"/>
          </a:p>
        </p:txBody>
      </p:sp>
      <p:sp>
        <p:nvSpPr>
          <p:cNvPr id="17" name="SmartArt Placeholder 14">
            <a:extLst>
              <a:ext uri="{FF2B5EF4-FFF2-40B4-BE49-F238E27FC236}">
                <a16:creationId xmlns:a16="http://schemas.microsoft.com/office/drawing/2014/main" id="{C19AF1FD-578A-4AC1-8006-BF395C098188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6397255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SmartArt graphic</a:t>
            </a:r>
            <a:endParaRPr lang="en-GB" noProof="0"/>
          </a:p>
        </p:txBody>
      </p:sp>
      <p:sp>
        <p:nvSpPr>
          <p:cNvPr id="18" name="SmartArt Placeholder 14">
            <a:extLst>
              <a:ext uri="{FF2B5EF4-FFF2-40B4-BE49-F238E27FC236}">
                <a16:creationId xmlns:a16="http://schemas.microsoft.com/office/drawing/2014/main" id="{A30FAB41-D651-4537-9674-A090F9541E38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9307750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SmartArt graphic</a:t>
            </a:r>
            <a:endParaRPr lang="en-GB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FF70985-87A5-4813-BB21-CD79732947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6263" y="4943475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F30C930-1919-4A13-98BD-6CB6119CC1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894" y="5447348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6E4126AC-7681-4156-8274-2A64148943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87128" y="4943475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03485ED-1755-41FA-942B-ED95B3913D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86759" y="5447348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2AFEFC9-586E-4B97-AD51-F02AC6AC6A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7624" y="4943475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E94B1769-BE23-4EBA-A0DA-9A01476DAC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7255" y="5447348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9A7362AB-6137-4C5C-9219-392C3875AD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08119" y="4957131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DA6F45F2-E17A-4027-AAA9-B9B703C26A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07750" y="5461004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926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1428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3200400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32004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343" y="2250891"/>
            <a:ext cx="320040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341" y="2926051"/>
            <a:ext cx="32004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F00371C-297D-40EF-8A7B-A4A10A3E0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499" y="2250891"/>
            <a:ext cx="320040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noProof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4C654D6-9180-439B-AA80-A486173B74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497" y="2926051"/>
            <a:ext cx="32004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1973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78C165-B12A-4B46-AC7E-8E730F42CBBA}"/>
              </a:ext>
            </a:extLst>
          </p:cNvPr>
          <p:cNvCxnSpPr>
            <a:cxnSpLocks/>
          </p:cNvCxnSpPr>
          <p:nvPr userDrawn="1"/>
        </p:nvCxnSpPr>
        <p:spPr>
          <a:xfrm>
            <a:off x="4241830" y="495574"/>
            <a:ext cx="3703320" cy="0"/>
          </a:xfrm>
          <a:prstGeom prst="line">
            <a:avLst/>
          </a:prstGeom>
          <a:ln w="82550" cap="flat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5F2DE1-F272-49DD-84C1-C2FB82B723E3}"/>
              </a:ext>
            </a:extLst>
          </p:cNvPr>
          <p:cNvCxnSpPr>
            <a:cxnSpLocks/>
          </p:cNvCxnSpPr>
          <p:nvPr userDrawn="1"/>
        </p:nvCxnSpPr>
        <p:spPr>
          <a:xfrm>
            <a:off x="8042147" y="495574"/>
            <a:ext cx="3703320" cy="0"/>
          </a:xfrm>
          <a:prstGeom prst="line">
            <a:avLst/>
          </a:prstGeom>
          <a:ln w="82550" cap="flat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0BB053-86D6-405E-A719-7B6EF23E7207}"/>
              </a:ext>
            </a:extLst>
          </p:cNvPr>
          <p:cNvCxnSpPr>
            <a:cxnSpLocks/>
          </p:cNvCxnSpPr>
          <p:nvPr userDrawn="1"/>
        </p:nvCxnSpPr>
        <p:spPr>
          <a:xfrm>
            <a:off x="437009" y="495574"/>
            <a:ext cx="3703320" cy="0"/>
          </a:xfrm>
          <a:prstGeom prst="line">
            <a:avLst/>
          </a:prstGeom>
          <a:ln w="82550" cap="flat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7929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7" r:id="rId3"/>
    <p:sldLayoutId id="2147483780" r:id="rId4"/>
    <p:sldLayoutId id="2147483764" r:id="rId5"/>
    <p:sldLayoutId id="2147483783" r:id="rId6"/>
    <p:sldLayoutId id="2147483784" r:id="rId7"/>
    <p:sldLayoutId id="2147483767" r:id="rId8"/>
    <p:sldLayoutId id="2147483782" r:id="rId9"/>
    <p:sldLayoutId id="2147483778" r:id="rId10"/>
    <p:sldLayoutId id="2147483779" r:id="rId11"/>
    <p:sldLayoutId id="2147483765" r:id="rId12"/>
    <p:sldLayoutId id="2147483766" r:id="rId13"/>
    <p:sldLayoutId id="2147483769" r:id="rId14"/>
    <p:sldLayoutId id="2147483770" r:id="rId15"/>
    <p:sldLayoutId id="2147483771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639AF166-E191-409C-98AE-C2A47C576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831" y="2495445"/>
            <a:ext cx="3766871" cy="933555"/>
          </a:xfrm>
        </p:spPr>
        <p:txBody>
          <a:bodyPr rtlCol="0">
            <a:noAutofit/>
          </a:bodyPr>
          <a:lstStyle/>
          <a:p>
            <a:r>
              <a:rPr lang="en-GB" sz="2400" dirty="0"/>
              <a:t>Clare Watt </a:t>
            </a:r>
            <a:r>
              <a:rPr lang="en-GB" sz="2400"/>
              <a:t>RGN RCUK </a:t>
            </a:r>
            <a:r>
              <a:rPr lang="en-GB" sz="2400" dirty="0"/>
              <a:t>Instructor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3C5106-FE4A-60B5-FF3A-41C0AF6306E9}"/>
              </a:ext>
            </a:extLst>
          </p:cNvPr>
          <p:cNvSpPr txBox="1"/>
          <p:nvPr/>
        </p:nvSpPr>
        <p:spPr>
          <a:xfrm>
            <a:off x="581194" y="942392"/>
            <a:ext cx="10993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Adult Basic Life Support (BLS) and Emergency First Aid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837986-21C8-091A-A4CC-D30B42218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451" y="2122234"/>
            <a:ext cx="4342309" cy="4054631"/>
          </a:xfrm>
          <a:prstGeom prst="rect">
            <a:avLst/>
          </a:prstGeom>
        </p:spPr>
      </p:pic>
      <p:pic>
        <p:nvPicPr>
          <p:cNvPr id="11" name="Picture 10" descr="COVID-19 - resuscitation guide | RCPCH">
            <a:extLst>
              <a:ext uri="{FF2B5EF4-FFF2-40B4-BE49-F238E27FC236}">
                <a16:creationId xmlns:a16="http://schemas.microsoft.com/office/drawing/2014/main" id="{6241E3A2-87FF-3833-2A83-801B1AAB15E4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476" y="3923192"/>
            <a:ext cx="39376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9759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AA17CD5-6A6E-4EE4-BD68-9B358654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kern="1200" cap="all">
                <a:latin typeface="+mn-lt"/>
                <a:ea typeface="+mn-ea"/>
                <a:cs typeface="+mn-cs"/>
              </a:rPr>
              <a:t>TRC BLS Training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DFAC773-B88D-4D58-9F49-43222F2F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kern="1200">
                <a:latin typeface="+mn-lt"/>
                <a:ea typeface="+mn-ea"/>
                <a:cs typeface="+mn-cs"/>
              </a:rPr>
              <a:t>Clare Watt RGN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A0B9DDD-5A75-438F-8748-02EC3B86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GB" smtClean="0"/>
              <a:pPr>
                <a:spcAft>
                  <a:spcPts val="600"/>
                </a:spcAft>
              </a:pPr>
              <a:t>10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91D73-AC76-B514-B23A-26044191F5E9}"/>
              </a:ext>
            </a:extLst>
          </p:cNvPr>
          <p:cNvSpPr txBox="1"/>
          <p:nvPr/>
        </p:nvSpPr>
        <p:spPr>
          <a:xfrm>
            <a:off x="823787" y="1031564"/>
            <a:ext cx="11096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End of Part 1 –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146602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AA17CD5-6A6E-4EE4-BD68-9B358654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kern="1200" cap="all">
                <a:latin typeface="+mn-lt"/>
                <a:ea typeface="+mn-ea"/>
                <a:cs typeface="+mn-cs"/>
              </a:rPr>
              <a:t>TRC BLS Training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DFAC773-B88D-4D58-9F49-43222F2F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kern="1200">
                <a:latin typeface="+mn-lt"/>
                <a:ea typeface="+mn-ea"/>
                <a:cs typeface="+mn-cs"/>
              </a:rPr>
              <a:t>Clare Watt RGN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A0B9DDD-5A75-438F-8748-02EC3B86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GB" smtClean="0"/>
              <a:pPr>
                <a:spcAft>
                  <a:spcPts val="600"/>
                </a:spcAft>
              </a:pPr>
              <a:t>11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91D73-AC76-B514-B23A-26044191F5E9}"/>
              </a:ext>
            </a:extLst>
          </p:cNvPr>
          <p:cNvSpPr txBox="1"/>
          <p:nvPr/>
        </p:nvSpPr>
        <p:spPr>
          <a:xfrm>
            <a:off x="823787" y="1031564"/>
            <a:ext cx="11096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Part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06CFD3-8E19-719A-9803-11D1FE9A6964}"/>
              </a:ext>
            </a:extLst>
          </p:cNvPr>
          <p:cNvSpPr txBox="1"/>
          <p:nvPr/>
        </p:nvSpPr>
        <p:spPr>
          <a:xfrm>
            <a:off x="823786" y="1987420"/>
            <a:ext cx="102049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we will be focusing on: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Initial Patient Assessment – What is their level of Responsiveness?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Confirmation of Cardiac Arrest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How to get help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Adult Basic Life Support - Algorithm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Adult Basic Life Support – Practical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AED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Recovery 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How your phone can help you</a:t>
            </a:r>
          </a:p>
        </p:txBody>
      </p:sp>
    </p:spTree>
    <p:extLst>
      <p:ext uri="{BB962C8B-B14F-4D97-AF65-F5344CB8AC3E}">
        <p14:creationId xmlns:p14="http://schemas.microsoft.com/office/powerpoint/2010/main" val="1474516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AA17CD5-6A6E-4EE4-BD68-9B358654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kern="1200" cap="all">
                <a:latin typeface="+mn-lt"/>
                <a:ea typeface="+mn-ea"/>
                <a:cs typeface="+mn-cs"/>
              </a:rPr>
              <a:t>TRC BLS Training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DFAC773-B88D-4D58-9F49-43222F2F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kern="1200">
                <a:latin typeface="+mn-lt"/>
                <a:ea typeface="+mn-ea"/>
                <a:cs typeface="+mn-cs"/>
              </a:rPr>
              <a:t>Clare Watt RGN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A0B9DDD-5A75-438F-8748-02EC3B86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GB" smtClean="0"/>
              <a:pPr>
                <a:spcAft>
                  <a:spcPts val="600"/>
                </a:spcAft>
              </a:pPr>
              <a:t>12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91D73-AC76-B514-B23A-26044191F5E9}"/>
              </a:ext>
            </a:extLst>
          </p:cNvPr>
          <p:cNvSpPr txBox="1"/>
          <p:nvPr/>
        </p:nvSpPr>
        <p:spPr>
          <a:xfrm>
            <a:off x="823787" y="1031564"/>
            <a:ext cx="11096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Cardiac Arrest</a:t>
            </a:r>
          </a:p>
        </p:txBody>
      </p:sp>
      <p:pic>
        <p:nvPicPr>
          <p:cNvPr id="4" name="Content Placeholder 4" descr="A two posters with text&#10;&#10;Description automatically generated">
            <a:extLst>
              <a:ext uri="{FF2B5EF4-FFF2-40B4-BE49-F238E27FC236}">
                <a16:creationId xmlns:a16="http://schemas.microsoft.com/office/drawing/2014/main" id="{6DAEBB8E-6999-DD3A-8573-16E4F221F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00" y="1677895"/>
            <a:ext cx="728843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31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AA17CD5-6A6E-4EE4-BD68-9B358654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kern="1200" cap="all">
                <a:latin typeface="+mn-lt"/>
                <a:ea typeface="+mn-ea"/>
                <a:cs typeface="+mn-cs"/>
              </a:rPr>
              <a:t>TRC BLS Training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DFAC773-B88D-4D58-9F49-43222F2F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kern="1200">
                <a:latin typeface="+mn-lt"/>
                <a:ea typeface="+mn-ea"/>
                <a:cs typeface="+mn-cs"/>
              </a:rPr>
              <a:t>Clare Watt RGN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A0B9DDD-5A75-438F-8748-02EC3B86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GB" smtClean="0"/>
              <a:pPr>
                <a:spcAft>
                  <a:spcPts val="600"/>
                </a:spcAft>
              </a:pPr>
              <a:t>13</a:t>
            </a:fld>
            <a:endParaRPr lang="en-GB"/>
          </a:p>
        </p:txBody>
      </p:sp>
      <p:pic>
        <p:nvPicPr>
          <p:cNvPr id="3" name="Picture 2" descr="How to save lives with CPR | Resuscitation Council UK">
            <a:extLst>
              <a:ext uri="{FF2B5EF4-FFF2-40B4-BE49-F238E27FC236}">
                <a16:creationId xmlns:a16="http://schemas.microsoft.com/office/drawing/2014/main" id="{827CDEAB-7D40-9D6A-BCD5-4CD0A1E12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5144" y="1273657"/>
            <a:ext cx="8650415" cy="4813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7931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AA17CD5-6A6E-4EE4-BD68-9B358654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kern="1200" cap="all">
                <a:latin typeface="+mn-lt"/>
                <a:ea typeface="+mn-ea"/>
                <a:cs typeface="+mn-cs"/>
              </a:rPr>
              <a:t>TRC BLS Training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DFAC773-B88D-4D58-9F49-43222F2F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kern="1200">
                <a:latin typeface="+mn-lt"/>
                <a:ea typeface="+mn-ea"/>
                <a:cs typeface="+mn-cs"/>
              </a:rPr>
              <a:t>Clare Watt RGN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A0B9DDD-5A75-438F-8748-02EC3B86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GB" smtClean="0"/>
              <a:pPr>
                <a:spcAft>
                  <a:spcPts val="600"/>
                </a:spcAft>
              </a:pPr>
              <a:t>14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EB6B0D-DAB2-AC48-B415-13D6ADCFD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171" y="631545"/>
            <a:ext cx="5715495" cy="615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94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AA17CD5-6A6E-4EE4-BD68-9B358654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kern="1200" cap="all">
                <a:latin typeface="+mn-lt"/>
                <a:ea typeface="+mn-ea"/>
                <a:cs typeface="+mn-cs"/>
              </a:rPr>
              <a:t>TRC BLS Training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DFAC773-B88D-4D58-9F49-43222F2F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kern="1200">
                <a:latin typeface="+mn-lt"/>
                <a:ea typeface="+mn-ea"/>
                <a:cs typeface="+mn-cs"/>
              </a:rPr>
              <a:t>Clare Watt RGN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A0B9DDD-5A75-438F-8748-02EC3B86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GB" smtClean="0"/>
              <a:pPr>
                <a:spcAft>
                  <a:spcPts val="600"/>
                </a:spcAft>
              </a:pPr>
              <a:t>15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91D73-AC76-B514-B23A-26044191F5E9}"/>
              </a:ext>
            </a:extLst>
          </p:cNvPr>
          <p:cNvSpPr txBox="1"/>
          <p:nvPr/>
        </p:nvSpPr>
        <p:spPr>
          <a:xfrm>
            <a:off x="823787" y="1031564"/>
            <a:ext cx="11096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Automated External Defibrillator</a:t>
            </a:r>
          </a:p>
          <a:p>
            <a:r>
              <a:rPr lang="en-GB" sz="3600" dirty="0"/>
              <a:t> (AED)</a:t>
            </a:r>
          </a:p>
        </p:txBody>
      </p:sp>
      <p:pic>
        <p:nvPicPr>
          <p:cNvPr id="3" name="Content Placeholder 4" descr="A green sign with a person on it&#10;&#10;Description automatically generated">
            <a:extLst>
              <a:ext uri="{FF2B5EF4-FFF2-40B4-BE49-F238E27FC236}">
                <a16:creationId xmlns:a16="http://schemas.microsoft.com/office/drawing/2014/main" id="{2DC3C134-3250-C420-F0C8-F3331C2AC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178" y="1031564"/>
            <a:ext cx="4525963" cy="45259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2D3041-5CAA-46B3-ED0A-49279C141257}"/>
              </a:ext>
            </a:extLst>
          </p:cNvPr>
          <p:cNvSpPr txBox="1"/>
          <p:nvPr/>
        </p:nvSpPr>
        <p:spPr>
          <a:xfrm>
            <a:off x="942392" y="2644170"/>
            <a:ext cx="5281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Switch on voice prompts.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Consider your pad position.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Safety of yourself and others around you.</a:t>
            </a:r>
          </a:p>
        </p:txBody>
      </p:sp>
    </p:spTree>
    <p:extLst>
      <p:ext uri="{BB962C8B-B14F-4D97-AF65-F5344CB8AC3E}">
        <p14:creationId xmlns:p14="http://schemas.microsoft.com/office/powerpoint/2010/main" val="3157045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AA17CD5-6A6E-4EE4-BD68-9B358654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kern="1200" cap="all">
                <a:latin typeface="+mn-lt"/>
                <a:ea typeface="+mn-ea"/>
                <a:cs typeface="+mn-cs"/>
              </a:rPr>
              <a:t>TRC BLS Training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DFAC773-B88D-4D58-9F49-43222F2F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kern="1200">
                <a:latin typeface="+mn-lt"/>
                <a:ea typeface="+mn-ea"/>
                <a:cs typeface="+mn-cs"/>
              </a:rPr>
              <a:t>Clare Watt RGN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A0B9DDD-5A75-438F-8748-02EC3B86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GB" smtClean="0"/>
              <a:pPr>
                <a:spcAft>
                  <a:spcPts val="600"/>
                </a:spcAft>
              </a:pPr>
              <a:t>16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91D73-AC76-B514-B23A-26044191F5E9}"/>
              </a:ext>
            </a:extLst>
          </p:cNvPr>
          <p:cNvSpPr txBox="1"/>
          <p:nvPr/>
        </p:nvSpPr>
        <p:spPr>
          <a:xfrm>
            <a:off x="823787" y="1031564"/>
            <a:ext cx="11096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Using your phone</a:t>
            </a:r>
          </a:p>
        </p:txBody>
      </p:sp>
      <p:pic>
        <p:nvPicPr>
          <p:cNvPr id="4" name="Picture 2" descr="Daisy Ridley in Lifesaver">
            <a:extLst>
              <a:ext uri="{FF2B5EF4-FFF2-40B4-BE49-F238E27FC236}">
                <a16:creationId xmlns:a16="http://schemas.microsoft.com/office/drawing/2014/main" id="{4C872C67-B79C-A74C-34C0-B25E2AC1F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4381" y="1677895"/>
            <a:ext cx="6695824" cy="2200505"/>
          </a:xfrm>
          <a:prstGeom prst="rect">
            <a:avLst/>
          </a:prstGeom>
          <a:noFill/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F14A657-CD0E-5873-5CF1-EC486F723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7390" t="17923" r="19692" b="5753"/>
          <a:stretch>
            <a:fillRect/>
          </a:stretch>
        </p:blipFill>
        <p:spPr bwMode="auto">
          <a:xfrm>
            <a:off x="464145" y="3429000"/>
            <a:ext cx="3764955" cy="256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73E5D0-734A-0454-341A-4BD5A97923D7}"/>
              </a:ext>
            </a:extLst>
          </p:cNvPr>
          <p:cNvSpPr txBox="1"/>
          <p:nvPr/>
        </p:nvSpPr>
        <p:spPr>
          <a:xfrm>
            <a:off x="5000625" y="4200525"/>
            <a:ext cx="6479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Do your own research and find something that works for you, and you know how to use easily and quickly</a:t>
            </a:r>
          </a:p>
        </p:txBody>
      </p:sp>
    </p:spTree>
    <p:extLst>
      <p:ext uri="{BB962C8B-B14F-4D97-AF65-F5344CB8AC3E}">
        <p14:creationId xmlns:p14="http://schemas.microsoft.com/office/powerpoint/2010/main" val="2798043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AA17CD5-6A6E-4EE4-BD68-9B358654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kern="1200" cap="all">
                <a:latin typeface="+mn-lt"/>
                <a:ea typeface="+mn-ea"/>
                <a:cs typeface="+mn-cs"/>
              </a:rPr>
              <a:t>TRC BLS Training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DFAC773-B88D-4D58-9F49-43222F2F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kern="1200" dirty="0">
                <a:latin typeface="+mn-lt"/>
                <a:ea typeface="+mn-ea"/>
                <a:cs typeface="+mn-cs"/>
              </a:rPr>
              <a:t>Clare Watt RGN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A0B9DDD-5A75-438F-8748-02EC3B86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GB" smtClean="0"/>
              <a:pPr>
                <a:spcAft>
                  <a:spcPts val="600"/>
                </a:spcAft>
              </a:pPr>
              <a:t>17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91D73-AC76-B514-B23A-26044191F5E9}"/>
              </a:ext>
            </a:extLst>
          </p:cNvPr>
          <p:cNvSpPr txBox="1"/>
          <p:nvPr/>
        </p:nvSpPr>
        <p:spPr>
          <a:xfrm>
            <a:off x="823787" y="1031564"/>
            <a:ext cx="11096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Training – How to Complete this at Home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C3B9A6-5AED-6F9B-5666-C16134285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1800225"/>
            <a:ext cx="4171950" cy="41719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085C1B-4988-1632-AA0E-736BCD1ABD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2772" y="1918243"/>
            <a:ext cx="6818703" cy="39359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225067C-BE3D-E7FF-CA99-4FAFE45C83E8}"/>
              </a:ext>
            </a:extLst>
          </p:cNvPr>
          <p:cNvSpPr txBox="1"/>
          <p:nvPr/>
        </p:nvSpPr>
        <p:spPr>
          <a:xfrm>
            <a:off x="2750975" y="6013378"/>
            <a:ext cx="669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QR code not working? Google </a:t>
            </a:r>
            <a:r>
              <a:rPr lang="en-GB" b="1" dirty="0"/>
              <a:t>British Heart Foundation </a:t>
            </a:r>
            <a:r>
              <a:rPr lang="en-GB" b="1" dirty="0" err="1"/>
              <a:t>RevivR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61627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AA17CD5-6A6E-4EE4-BD68-9B358654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kern="1200" cap="all">
                <a:latin typeface="+mn-lt"/>
                <a:ea typeface="+mn-ea"/>
                <a:cs typeface="+mn-cs"/>
              </a:rPr>
              <a:t>TRC BLS Training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DFAC773-B88D-4D58-9F49-43222F2F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kern="1200">
                <a:latin typeface="+mn-lt"/>
                <a:ea typeface="+mn-ea"/>
                <a:cs typeface="+mn-cs"/>
              </a:rPr>
              <a:t>Clare Watt RGN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A0B9DDD-5A75-438F-8748-02EC3B86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GB" smtClean="0"/>
              <a:pPr>
                <a:spcAft>
                  <a:spcPts val="600"/>
                </a:spcAft>
              </a:pPr>
              <a:t>18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91D73-AC76-B514-B23A-26044191F5E9}"/>
              </a:ext>
            </a:extLst>
          </p:cNvPr>
          <p:cNvSpPr txBox="1"/>
          <p:nvPr/>
        </p:nvSpPr>
        <p:spPr>
          <a:xfrm>
            <a:off x="823787" y="1031564"/>
            <a:ext cx="11096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42514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95D9B-1C30-46A7-AC78-0AD00F70B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2172191"/>
            <a:ext cx="3181739" cy="2938237"/>
          </a:xfrm>
        </p:spPr>
        <p:txBody>
          <a:bodyPr rtlCol="0">
            <a:normAutofit/>
          </a:bodyPr>
          <a:lstStyle/>
          <a:p>
            <a:pPr rtl="0"/>
            <a:r>
              <a:rPr lang="en-GB" sz="2400" b="1" dirty="0"/>
              <a:t>Part 1 – Education:</a:t>
            </a:r>
          </a:p>
          <a:p>
            <a:pPr marL="342900" indent="-342900" rtl="0">
              <a:buFont typeface="+mj-lt"/>
              <a:buAutoNum type="arabicPeriod"/>
            </a:pPr>
            <a:r>
              <a:rPr lang="en-GB" sz="2400" dirty="0"/>
              <a:t>Sprains and Strains</a:t>
            </a:r>
          </a:p>
          <a:p>
            <a:pPr marL="342900" indent="-342900" rtl="0">
              <a:buFont typeface="+mj-lt"/>
              <a:buAutoNum type="arabicPeriod"/>
            </a:pPr>
            <a:r>
              <a:rPr lang="en-GB" sz="2400" dirty="0"/>
              <a:t>Bleeding</a:t>
            </a:r>
          </a:p>
          <a:p>
            <a:pPr marL="342900" indent="-342900" rtl="0">
              <a:buFont typeface="+mj-lt"/>
              <a:buAutoNum type="arabicPeriod"/>
            </a:pPr>
            <a:r>
              <a:rPr lang="en-GB" sz="2400" dirty="0"/>
              <a:t>Allergic Reaction</a:t>
            </a:r>
          </a:p>
          <a:p>
            <a:pPr marL="342900" indent="-342900" rtl="0">
              <a:buFont typeface="+mj-lt"/>
              <a:buAutoNum type="arabicPeriod"/>
            </a:pPr>
            <a:r>
              <a:rPr lang="en-GB" sz="2400" dirty="0"/>
              <a:t>Hypothermia</a:t>
            </a:r>
          </a:p>
          <a:p>
            <a:pPr rtl="0"/>
            <a:endParaRPr lang="en-GB" sz="240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AA17CD5-6A6E-4EE4-BD68-9B358654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</p:spPr>
        <p:txBody>
          <a:bodyPr rtlCol="0"/>
          <a:lstStyle/>
          <a:p>
            <a:pPr rtl="0"/>
            <a:r>
              <a:rPr lang="en-GB" dirty="0"/>
              <a:t>TRC BLS Training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DFAC773-B88D-4D58-9F49-43222F2F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r>
              <a:rPr lang="en-GB" dirty="0"/>
              <a:t>Clare Watt RGN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A0B9DDD-5A75-438F-8748-02EC3B86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F9C654-5975-E1EF-2A48-89557B83B8F9}"/>
              </a:ext>
            </a:extLst>
          </p:cNvPr>
          <p:cNvSpPr txBox="1"/>
          <p:nvPr/>
        </p:nvSpPr>
        <p:spPr>
          <a:xfrm>
            <a:off x="653143" y="1101012"/>
            <a:ext cx="10646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Agenda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CE43F8D-CDE4-1ADF-9F5B-33DD4BD59521}"/>
              </a:ext>
            </a:extLst>
          </p:cNvPr>
          <p:cNvSpPr txBox="1">
            <a:spLocks/>
          </p:cNvSpPr>
          <p:nvPr/>
        </p:nvSpPr>
        <p:spPr>
          <a:xfrm>
            <a:off x="5057193" y="2172191"/>
            <a:ext cx="3299927" cy="2707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/>
              <a:t>Part 2 – Practical: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Choking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Adult Resuscitation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Using an AED on an Adult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Recovery Position</a:t>
            </a:r>
          </a:p>
        </p:txBody>
      </p:sp>
      <p:pic>
        <p:nvPicPr>
          <p:cNvPr id="19" name="Picture 6" descr="An animation of an EMT giving CPR to a figure in business attire.">
            <a:extLst>
              <a:ext uri="{FF2B5EF4-FFF2-40B4-BE49-F238E27FC236}">
                <a16:creationId xmlns:a16="http://schemas.microsoft.com/office/drawing/2014/main" id="{D201C936-4DFD-ACE6-932D-5EE81FA327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8350" y="3641309"/>
            <a:ext cx="2327684" cy="2327685"/>
          </a:xfrm>
          <a:prstGeom prst="rect">
            <a:avLst/>
          </a:prstGeom>
          <a:noFill/>
        </p:spPr>
      </p:pic>
      <p:pic>
        <p:nvPicPr>
          <p:cNvPr id="20" name="Picture 19" descr="COVID-19 - resuscitation guide | RCPCH">
            <a:extLst>
              <a:ext uri="{FF2B5EF4-FFF2-40B4-BE49-F238E27FC236}">
                <a16:creationId xmlns:a16="http://schemas.microsoft.com/office/drawing/2014/main" id="{2BFB210C-08B0-1DD5-FB6D-96F118E17947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6935" y="1121159"/>
            <a:ext cx="39376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516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95D9B-1C30-46A7-AC78-0AD00F70B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2448138"/>
            <a:ext cx="4329405" cy="3975776"/>
          </a:xfrm>
        </p:spPr>
        <p:txBody>
          <a:bodyPr rtlCol="0">
            <a:normAutofit/>
          </a:bodyPr>
          <a:lstStyle/>
          <a:p>
            <a:pPr rtl="0"/>
            <a:r>
              <a:rPr lang="en-GB" sz="2400" dirty="0"/>
              <a:t>Aims of First Aid: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2400" dirty="0"/>
              <a:t>Preserve Life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2400" dirty="0"/>
              <a:t>Prevent the Situation Worsening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2400" dirty="0"/>
              <a:t>Promote Recovery</a:t>
            </a:r>
          </a:p>
          <a:p>
            <a:pPr rtl="0"/>
            <a:endParaRPr lang="en-GB" sz="2400" dirty="0"/>
          </a:p>
          <a:p>
            <a:pPr rtl="0"/>
            <a:endParaRPr lang="en-GB" sz="2400" dirty="0"/>
          </a:p>
          <a:p>
            <a:pPr rtl="0"/>
            <a:endParaRPr lang="en-GB" sz="2400" dirty="0"/>
          </a:p>
          <a:p>
            <a:pPr rtl="0"/>
            <a:endParaRPr lang="en-GB" sz="2400" dirty="0"/>
          </a:p>
          <a:p>
            <a:pPr rtl="0"/>
            <a:endParaRPr lang="en-GB" sz="240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AA17CD5-6A6E-4EE4-BD68-9B358654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</p:spPr>
        <p:txBody>
          <a:bodyPr rtlCol="0"/>
          <a:lstStyle/>
          <a:p>
            <a:pPr rtl="0"/>
            <a:r>
              <a:rPr lang="en-GB" dirty="0"/>
              <a:t>TRC BLS Training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DFAC773-B88D-4D58-9F49-43222F2F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r>
              <a:rPr lang="en-GB" dirty="0"/>
              <a:t>Clare Watt RGN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A0B9DDD-5A75-438F-8748-02EC3B86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GB" smtClean="0"/>
              <a:pPr rtl="0"/>
              <a:t>3</a:t>
            </a:fld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F9C654-5975-E1EF-2A48-89557B83B8F9}"/>
              </a:ext>
            </a:extLst>
          </p:cNvPr>
          <p:cNvSpPr txBox="1"/>
          <p:nvPr/>
        </p:nvSpPr>
        <p:spPr>
          <a:xfrm>
            <a:off x="653143" y="1101012"/>
            <a:ext cx="10646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Prioritising Treatment – First Aid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3F1867A-84EC-9334-8887-F7EC33D7CFA8}"/>
              </a:ext>
            </a:extLst>
          </p:cNvPr>
          <p:cNvSpPr txBox="1">
            <a:spLocks/>
          </p:cNvSpPr>
          <p:nvPr/>
        </p:nvSpPr>
        <p:spPr>
          <a:xfrm>
            <a:off x="4621648" y="2962275"/>
            <a:ext cx="6917209" cy="3361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Consider the following: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Assessing the situation as safe to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Protection from danger – for yourself and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Getting help from all necessary services – Ambulance, Police and Fire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Reporting and Recording where necessary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32149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AA17CD5-6A6E-4EE4-BD68-9B358654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</p:spPr>
        <p:txBody>
          <a:bodyPr rtlCol="0"/>
          <a:lstStyle/>
          <a:p>
            <a:pPr rtl="0"/>
            <a:r>
              <a:rPr lang="en-GB" dirty="0"/>
              <a:t>TRC BLS Training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DFAC773-B88D-4D58-9F49-43222F2F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r>
              <a:rPr lang="en-GB" dirty="0"/>
              <a:t>Clare Watt RGN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A0B9DDD-5A75-438F-8748-02EC3B86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GB" smtClean="0"/>
              <a:pPr rtl="0"/>
              <a:t>4</a:t>
            </a:fld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F9C654-5975-E1EF-2A48-89557B83B8F9}"/>
              </a:ext>
            </a:extLst>
          </p:cNvPr>
          <p:cNvSpPr txBox="1"/>
          <p:nvPr/>
        </p:nvSpPr>
        <p:spPr>
          <a:xfrm>
            <a:off x="653143" y="1101012"/>
            <a:ext cx="10646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Sprains, Strains and Fractures</a:t>
            </a:r>
          </a:p>
        </p:txBody>
      </p:sp>
      <p:pic>
        <p:nvPicPr>
          <p:cNvPr id="6" name="Content Placeholder 5" descr="A diagram of sprain and strain&#10;&#10;Description automatically generated">
            <a:extLst>
              <a:ext uri="{FF2B5EF4-FFF2-40B4-BE49-F238E27FC236}">
                <a16:creationId xmlns:a16="http://schemas.microsoft.com/office/drawing/2014/main" id="{9008F606-2240-362E-7249-8C73A9082A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2035550"/>
            <a:ext cx="4038600" cy="40386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2733BF-0475-0F71-8A43-FDBF1E6E132C}"/>
              </a:ext>
            </a:extLst>
          </p:cNvPr>
          <p:cNvSpPr txBox="1"/>
          <p:nvPr/>
        </p:nvSpPr>
        <p:spPr>
          <a:xfrm>
            <a:off x="5131837" y="1685787"/>
            <a:ext cx="6671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Common Causes of Sprains and Strains: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Exercising without warming up properly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Using athletic equipment that does not fit properly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Exercising when bones or muscles are fatigued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F129D1-DE27-ADDA-FEA7-C51A20030C88}"/>
              </a:ext>
            </a:extLst>
          </p:cNvPr>
          <p:cNvSpPr txBox="1"/>
          <p:nvPr/>
        </p:nvSpPr>
        <p:spPr>
          <a:xfrm>
            <a:off x="5131837" y="3275045"/>
            <a:ext cx="60742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Signs of a Fracture: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Pain and Tenderness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Loss of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Unnatural movement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Swelling or bruising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Deformity (bone is bent in the wrong place)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Irregularity (skin depressions)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Crepitus - grinding</a:t>
            </a:r>
          </a:p>
        </p:txBody>
      </p:sp>
    </p:spTree>
    <p:extLst>
      <p:ext uri="{BB962C8B-B14F-4D97-AF65-F5344CB8AC3E}">
        <p14:creationId xmlns:p14="http://schemas.microsoft.com/office/powerpoint/2010/main" val="2926304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AA17CD5-6A6E-4EE4-BD68-9B358654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</p:spPr>
        <p:txBody>
          <a:bodyPr rtlCol="0"/>
          <a:lstStyle/>
          <a:p>
            <a:pPr rtl="0"/>
            <a:r>
              <a:rPr lang="en-GB" dirty="0"/>
              <a:t>TRC BLS Training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DFAC773-B88D-4D58-9F49-43222F2F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r>
              <a:rPr lang="en-GB" dirty="0"/>
              <a:t>Clare Watt RGN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A0B9DDD-5A75-438F-8748-02EC3B86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GB" smtClean="0"/>
              <a:pPr rtl="0"/>
              <a:t>5</a:t>
            </a:fld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F9C654-5975-E1EF-2A48-89557B83B8F9}"/>
              </a:ext>
            </a:extLst>
          </p:cNvPr>
          <p:cNvSpPr txBox="1"/>
          <p:nvPr/>
        </p:nvSpPr>
        <p:spPr>
          <a:xfrm>
            <a:off x="653143" y="1101012"/>
            <a:ext cx="10646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PRICE</a:t>
            </a:r>
          </a:p>
        </p:txBody>
      </p:sp>
      <p:pic>
        <p:nvPicPr>
          <p:cNvPr id="4" name="Content Placeholder 10" descr="A close-up of several signs&#10;&#10;Description automatically generated">
            <a:extLst>
              <a:ext uri="{FF2B5EF4-FFF2-40B4-BE49-F238E27FC236}">
                <a16:creationId xmlns:a16="http://schemas.microsoft.com/office/drawing/2014/main" id="{96922486-DD8D-B2AF-5459-CA7A9A1925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523" y="1685787"/>
            <a:ext cx="8800954" cy="473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1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AA17CD5-6A6E-4EE4-BD68-9B358654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</p:spPr>
        <p:txBody>
          <a:bodyPr rtlCol="0"/>
          <a:lstStyle/>
          <a:p>
            <a:pPr rtl="0"/>
            <a:r>
              <a:rPr lang="en-GB" dirty="0"/>
              <a:t>TRC BLS Training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DFAC773-B88D-4D58-9F49-43222F2F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r>
              <a:rPr lang="en-GB" dirty="0"/>
              <a:t>Clare Watt RGN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A0B9DDD-5A75-438F-8748-02EC3B86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GB" smtClean="0"/>
              <a:pPr rtl="0"/>
              <a:t>6</a:t>
            </a:fld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F9C654-5975-E1EF-2A48-89557B83B8F9}"/>
              </a:ext>
            </a:extLst>
          </p:cNvPr>
          <p:cNvSpPr txBox="1"/>
          <p:nvPr/>
        </p:nvSpPr>
        <p:spPr>
          <a:xfrm>
            <a:off x="653143" y="1101012"/>
            <a:ext cx="10646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Controlling External Bleeding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2D5314-5B1D-9F0F-E577-6923C2893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7861" y="1640232"/>
            <a:ext cx="2661510" cy="23918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1E3794-583A-32A0-8BD2-BDD51B814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4605" y="3907182"/>
            <a:ext cx="2778936" cy="23918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45D0A7-555A-C414-652F-1B13D3D1D062}"/>
              </a:ext>
            </a:extLst>
          </p:cNvPr>
          <p:cNvSpPr txBox="1"/>
          <p:nvPr/>
        </p:nvSpPr>
        <p:spPr>
          <a:xfrm>
            <a:off x="742950" y="1889433"/>
            <a:ext cx="7421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Direct Pressure: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Apply direct pressure to the wound site with your gloved hand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Apply firm pressure with a sterile dressing or clean cloth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Apply pressure until bleeding is controlled, (this could take 10 – 30 minutes or longer)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Hold dressing in place with bandages after bleeding is controlled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Never remove a dressing once in place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258BAC-767A-D61C-4CF7-05AFCF5988F6}"/>
              </a:ext>
            </a:extLst>
          </p:cNvPr>
          <p:cNvSpPr txBox="1"/>
          <p:nvPr/>
        </p:nvSpPr>
        <p:spPr>
          <a:xfrm>
            <a:off x="790575" y="4281274"/>
            <a:ext cx="7374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Considerations: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Caution with embedded objects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Call for emergency help with excessive bleeding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Using a Tourniquet – must be above the wound and note the time</a:t>
            </a:r>
          </a:p>
        </p:txBody>
      </p:sp>
    </p:spTree>
    <p:extLst>
      <p:ext uri="{BB962C8B-B14F-4D97-AF65-F5344CB8AC3E}">
        <p14:creationId xmlns:p14="http://schemas.microsoft.com/office/powerpoint/2010/main" val="985427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AA17CD5-6A6E-4EE4-BD68-9B358654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</p:spPr>
        <p:txBody>
          <a:bodyPr rtlCol="0"/>
          <a:lstStyle/>
          <a:p>
            <a:pPr rtl="0"/>
            <a:r>
              <a:rPr lang="en-GB" dirty="0"/>
              <a:t>TRC BLS Training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DFAC773-B88D-4D58-9F49-43222F2F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/>
          <a:lstStyle/>
          <a:p>
            <a:pPr rtl="0"/>
            <a:r>
              <a:rPr lang="en-GB" dirty="0"/>
              <a:t>Clare Watt RGN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A0B9DDD-5A75-438F-8748-02EC3B86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GB" smtClean="0"/>
              <a:pPr rtl="0"/>
              <a:t>7</a:t>
            </a:fld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F9C654-5975-E1EF-2A48-89557B83B8F9}"/>
              </a:ext>
            </a:extLst>
          </p:cNvPr>
          <p:cNvSpPr txBox="1"/>
          <p:nvPr/>
        </p:nvSpPr>
        <p:spPr>
          <a:xfrm>
            <a:off x="653143" y="1101012"/>
            <a:ext cx="10646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Allergic Reactions</a:t>
            </a:r>
          </a:p>
        </p:txBody>
      </p:sp>
      <p:pic>
        <p:nvPicPr>
          <p:cNvPr id="2" name="Picture 1" descr="A poster with text and images of animals&#10;&#10;Description automatically generated">
            <a:extLst>
              <a:ext uri="{FF2B5EF4-FFF2-40B4-BE49-F238E27FC236}">
                <a16:creationId xmlns:a16="http://schemas.microsoft.com/office/drawing/2014/main" id="{132BC1F0-8F89-D9E8-8C07-9016D99F0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48" y="762044"/>
            <a:ext cx="3990078" cy="56618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5D7F32-9542-0372-0B62-257FBF429EDD}"/>
              </a:ext>
            </a:extLst>
          </p:cNvPr>
          <p:cNvSpPr txBox="1"/>
          <p:nvPr/>
        </p:nvSpPr>
        <p:spPr>
          <a:xfrm>
            <a:off x="849086" y="1838131"/>
            <a:ext cx="52960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Look out for ABC: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</a:t>
            </a:r>
            <a:r>
              <a:rPr lang="en-GB" dirty="0"/>
              <a:t>irway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Persistent cough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Vocal Changes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Difficulty swallowing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Swollen Tongue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B</a:t>
            </a:r>
            <a:r>
              <a:rPr lang="en-GB" dirty="0"/>
              <a:t>reathing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Difficulty or noise breathing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Wheezing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</a:t>
            </a:r>
            <a:r>
              <a:rPr lang="en-GB" dirty="0"/>
              <a:t>onsciousness/Circulation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Clammy skin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Confusion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Feeling Lightheaded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Unresponsive or unconscious</a:t>
            </a:r>
          </a:p>
        </p:txBody>
      </p:sp>
    </p:spTree>
    <p:extLst>
      <p:ext uri="{BB962C8B-B14F-4D97-AF65-F5344CB8AC3E}">
        <p14:creationId xmlns:p14="http://schemas.microsoft.com/office/powerpoint/2010/main" val="1506692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1F9C654-5975-E1EF-2A48-89557B83B8F9}"/>
              </a:ext>
            </a:extLst>
          </p:cNvPr>
          <p:cNvSpPr txBox="1"/>
          <p:nvPr/>
        </p:nvSpPr>
        <p:spPr>
          <a:xfrm>
            <a:off x="581193" y="729658"/>
            <a:ext cx="11029616" cy="9883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endParaRPr lang="en-GB" sz="2800" cap="all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8A94C9A-39A9-403E-8F23-221478183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966" y="1009464"/>
            <a:ext cx="10591634" cy="708525"/>
          </a:xfrm>
        </p:spPr>
        <p:txBody>
          <a:bodyPr/>
          <a:lstStyle/>
          <a:p>
            <a:r>
              <a:rPr lang="en-US" sz="3200" dirty="0"/>
              <a:t>Hypothermia</a:t>
            </a:r>
          </a:p>
        </p:txBody>
      </p:sp>
      <p:pic>
        <p:nvPicPr>
          <p:cNvPr id="4" name="Content Placeholder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AA793127-7C75-EEC6-A193-288D534DBD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" r="4693"/>
          <a:stretch/>
        </p:blipFill>
        <p:spPr>
          <a:xfrm>
            <a:off x="485943" y="2331748"/>
            <a:ext cx="5720707" cy="3232151"/>
          </a:xfrm>
          <a:prstGeom prst="rect">
            <a:avLst/>
          </a:prstGeom>
          <a:noFill/>
        </p:spPr>
      </p:pic>
      <p:pic>
        <p:nvPicPr>
          <p:cNvPr id="3" name="Content Placeholder 6" descr="A person with her arms crossed&#10;&#10;Description automatically generated">
            <a:extLst>
              <a:ext uri="{FF2B5EF4-FFF2-40B4-BE49-F238E27FC236}">
                <a16:creationId xmlns:a16="http://schemas.microsoft.com/office/drawing/2014/main" id="{F7BD305A-08FC-D79F-1BD8-6E1A9C8C70F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6" r="697"/>
          <a:stretch/>
        </p:blipFill>
        <p:spPr>
          <a:xfrm>
            <a:off x="6400481" y="2331749"/>
            <a:ext cx="5720710" cy="3232150"/>
          </a:xfrm>
          <a:noFill/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AA17CD5-6A6E-4EE4-BD68-9B358654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kern="1200" cap="all">
                <a:latin typeface="+mn-lt"/>
                <a:ea typeface="+mn-ea"/>
                <a:cs typeface="+mn-cs"/>
              </a:rPr>
              <a:t>TRC BLS Training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DFAC773-B88D-4D58-9F49-43222F2F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kern="1200">
                <a:latin typeface="+mn-lt"/>
                <a:ea typeface="+mn-ea"/>
                <a:cs typeface="+mn-cs"/>
              </a:rPr>
              <a:t>Clare Watt RGN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A0B9DDD-5A75-438F-8748-02EC3B86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120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8A94C9A-39A9-403E-8F23-221478183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886" y="1677895"/>
            <a:ext cx="4727926" cy="39671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can be a </a:t>
            </a:r>
            <a:r>
              <a:rPr lang="en-US" dirty="0">
                <a:solidFill>
                  <a:srgbClr val="FF0000"/>
                </a:solidFill>
              </a:rPr>
              <a:t>life-threatening</a:t>
            </a:r>
            <a:r>
              <a:rPr lang="en-US" dirty="0"/>
              <a:t> medical emergency when food or an object becomes lodged in a person's airway, causing obstruction to their lungs.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Choking can lead to unconsciousness or even Cardiopulmonary arrest if the obstruction is severe enough.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Quick recognition and proper management of a casualty who is choking is of key importance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AA17CD5-6A6E-4EE4-BD68-9B358654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kern="1200" cap="all">
                <a:latin typeface="+mn-lt"/>
                <a:ea typeface="+mn-ea"/>
                <a:cs typeface="+mn-cs"/>
              </a:rPr>
              <a:t>TRC BLS Training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DFAC773-B88D-4D58-9F49-43222F2F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 kern="1200">
                <a:latin typeface="+mn-lt"/>
                <a:ea typeface="+mn-ea"/>
                <a:cs typeface="+mn-cs"/>
              </a:rPr>
              <a:t>Clare Watt RGN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A0B9DDD-5A75-438F-8748-02EC3B86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291D73-AC76-B514-B23A-26044191F5E9}"/>
              </a:ext>
            </a:extLst>
          </p:cNvPr>
          <p:cNvSpPr txBox="1"/>
          <p:nvPr/>
        </p:nvSpPr>
        <p:spPr>
          <a:xfrm>
            <a:off x="581191" y="847725"/>
            <a:ext cx="11096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Choking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8A9ADF-1B6B-715D-C9C4-C78DC6759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792" y="847725"/>
            <a:ext cx="5611017" cy="510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9762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Custom 10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465359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2848763_TF45205285_Win32" id="{512915A2-2AB9-4EE3-80AA-D8F6366BE079}" vid="{B6D99418-21CE-40BE-AD04-F937B08DC4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608ECE-840A-4514-AD05-0950FC5D30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333985-6DEC-4BB6-B360-FFFEFA02249A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470C9DA-ADC8-49D9-B223-6D54C6FB7BE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{F699074D-D87F-4FDD-9593-48CB88975942}tf45205285_win32</Template>
  <TotalTime>87</TotalTime>
  <Words>611</Words>
  <Application>Microsoft Office PowerPoint</Application>
  <PresentationFormat>Widescreen</PresentationFormat>
  <Paragraphs>165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Gill Sans MT</vt:lpstr>
      <vt:lpstr>Wingdings 2</vt:lpstr>
      <vt:lpstr>DividendVTI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Watt</dc:creator>
  <cp:lastModifiedBy>John Watt</cp:lastModifiedBy>
  <cp:revision>5</cp:revision>
  <dcterms:created xsi:type="dcterms:W3CDTF">2023-11-19T21:38:00Z</dcterms:created>
  <dcterms:modified xsi:type="dcterms:W3CDTF">2023-11-19T23:05:48Z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